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FF734-26F3-48EF-890F-61E7E88C6294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79CA7-DE97-48FF-A37C-F00D48A82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65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73DBF-27DC-42FC-A66C-BF2486FE4FD3}" type="slidenum">
              <a:rPr lang="x-none" smtClean="0"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84734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73DBF-27DC-42FC-A66C-BF2486FE4FD3}" type="slidenum">
              <a:rPr lang="x-none" smtClean="0"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55440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73DBF-27DC-42FC-A66C-BF2486FE4FD3}" type="slidenum">
              <a:rPr lang="x-none" smtClean="0"/>
              <a:t>3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04188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73DBF-27DC-42FC-A66C-BF2486FE4FD3}" type="slidenum">
              <a:rPr lang="x-none" smtClean="0"/>
              <a:t>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09456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913B-7369-446A-B173-DAB3DBB84404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227AD-5724-4F14-8C95-8F76E38C7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80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913B-7369-446A-B173-DAB3DBB84404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227AD-5724-4F14-8C95-8F76E38C7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7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913B-7369-446A-B173-DAB3DBB84404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227AD-5724-4F14-8C95-8F76E38C7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212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Segoe UI Ligh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309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913B-7369-446A-B173-DAB3DBB84404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227AD-5724-4F14-8C95-8F76E38C7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83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913B-7369-446A-B173-DAB3DBB84404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227AD-5724-4F14-8C95-8F76E38C7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317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913B-7369-446A-B173-DAB3DBB84404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227AD-5724-4F14-8C95-8F76E38C7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630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913B-7369-446A-B173-DAB3DBB84404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227AD-5724-4F14-8C95-8F76E38C7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544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913B-7369-446A-B173-DAB3DBB84404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227AD-5724-4F14-8C95-8F76E38C7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69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913B-7369-446A-B173-DAB3DBB84404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227AD-5724-4F14-8C95-8F76E38C7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239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913B-7369-446A-B173-DAB3DBB84404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227AD-5724-4F14-8C95-8F76E38C7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509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913B-7369-446A-B173-DAB3DBB84404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227AD-5724-4F14-8C95-8F76E38C7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6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8913B-7369-446A-B173-DAB3DBB84404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227AD-5724-4F14-8C95-8F76E38C7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05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18" Type="http://schemas.openxmlformats.org/officeDocument/2006/relationships/image" Target="../media/image16.jpeg"/><Relationship Id="rId3" Type="http://schemas.openxmlformats.org/officeDocument/2006/relationships/image" Target="../media/image1.jpeg"/><Relationship Id="rId21" Type="http://schemas.openxmlformats.org/officeDocument/2006/relationships/image" Target="../media/image19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jpe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jpeg"/><Relationship Id="rId22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26" Type="http://schemas.openxmlformats.org/officeDocument/2006/relationships/image" Target="../media/image45.png"/><Relationship Id="rId3" Type="http://schemas.openxmlformats.org/officeDocument/2006/relationships/image" Target="../media/image22.png"/><Relationship Id="rId21" Type="http://schemas.openxmlformats.org/officeDocument/2006/relationships/image" Target="../media/image40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5" Type="http://schemas.openxmlformats.org/officeDocument/2006/relationships/image" Target="../media/image44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5.png"/><Relationship Id="rId20" Type="http://schemas.openxmlformats.org/officeDocument/2006/relationships/image" Target="../media/image3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24" Type="http://schemas.openxmlformats.org/officeDocument/2006/relationships/image" Target="../media/image43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23" Type="http://schemas.openxmlformats.org/officeDocument/2006/relationships/image" Target="../media/image42.jpeg"/><Relationship Id="rId10" Type="http://schemas.openxmlformats.org/officeDocument/2006/relationships/image" Target="../media/image29.png"/><Relationship Id="rId19" Type="http://schemas.openxmlformats.org/officeDocument/2006/relationships/image" Target="../media/image38.jpe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jpeg"/><Relationship Id="rId22" Type="http://schemas.openxmlformats.org/officeDocument/2006/relationships/image" Target="../media/image41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55.png"/><Relationship Id="rId18" Type="http://schemas.openxmlformats.org/officeDocument/2006/relationships/image" Target="../media/image60.png"/><Relationship Id="rId26" Type="http://schemas.openxmlformats.org/officeDocument/2006/relationships/image" Target="../media/image68.png"/><Relationship Id="rId3" Type="http://schemas.openxmlformats.org/officeDocument/2006/relationships/image" Target="../media/image46.jpeg"/><Relationship Id="rId21" Type="http://schemas.openxmlformats.org/officeDocument/2006/relationships/image" Target="../media/image63.png"/><Relationship Id="rId7" Type="http://schemas.openxmlformats.org/officeDocument/2006/relationships/image" Target="../media/image50.png"/><Relationship Id="rId12" Type="http://schemas.openxmlformats.org/officeDocument/2006/relationships/image" Target="../media/image54.png"/><Relationship Id="rId17" Type="http://schemas.openxmlformats.org/officeDocument/2006/relationships/image" Target="../media/image59.png"/><Relationship Id="rId25" Type="http://schemas.openxmlformats.org/officeDocument/2006/relationships/image" Target="../media/image67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58.gif"/><Relationship Id="rId20" Type="http://schemas.openxmlformats.org/officeDocument/2006/relationships/image" Target="../media/image6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9.png"/><Relationship Id="rId11" Type="http://schemas.openxmlformats.org/officeDocument/2006/relationships/image" Target="../media/image53.jpeg"/><Relationship Id="rId24" Type="http://schemas.openxmlformats.org/officeDocument/2006/relationships/image" Target="../media/image66.png"/><Relationship Id="rId5" Type="http://schemas.openxmlformats.org/officeDocument/2006/relationships/image" Target="../media/image48.png"/><Relationship Id="rId15" Type="http://schemas.openxmlformats.org/officeDocument/2006/relationships/image" Target="../media/image57.jpeg"/><Relationship Id="rId23" Type="http://schemas.openxmlformats.org/officeDocument/2006/relationships/image" Target="../media/image65.jpeg"/><Relationship Id="rId10" Type="http://schemas.openxmlformats.org/officeDocument/2006/relationships/image" Target="../media/image52.png"/><Relationship Id="rId19" Type="http://schemas.openxmlformats.org/officeDocument/2006/relationships/image" Target="../media/image61.jpg"/><Relationship Id="rId4" Type="http://schemas.openxmlformats.org/officeDocument/2006/relationships/image" Target="../media/image47.png"/><Relationship Id="rId9" Type="http://schemas.openxmlformats.org/officeDocument/2006/relationships/image" Target="../media/image51.png"/><Relationship Id="rId14" Type="http://schemas.openxmlformats.org/officeDocument/2006/relationships/image" Target="../media/image56.png"/><Relationship Id="rId22" Type="http://schemas.openxmlformats.org/officeDocument/2006/relationships/image" Target="../media/image64.png"/><Relationship Id="rId27" Type="http://schemas.openxmlformats.org/officeDocument/2006/relationships/image" Target="../media/image6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jpeg"/><Relationship Id="rId13" Type="http://schemas.openxmlformats.org/officeDocument/2006/relationships/image" Target="../media/image79.jpeg"/><Relationship Id="rId3" Type="http://schemas.openxmlformats.org/officeDocument/2006/relationships/image" Target="../media/image70.png"/><Relationship Id="rId7" Type="http://schemas.openxmlformats.org/officeDocument/2006/relationships/image" Target="../media/image73.png"/><Relationship Id="rId12" Type="http://schemas.openxmlformats.org/officeDocument/2006/relationships/image" Target="../media/image7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2.jpeg"/><Relationship Id="rId11" Type="http://schemas.openxmlformats.org/officeDocument/2006/relationships/image" Target="../media/image77.jpg"/><Relationship Id="rId5" Type="http://schemas.openxmlformats.org/officeDocument/2006/relationships/image" Target="../media/image71.png"/><Relationship Id="rId10" Type="http://schemas.openxmlformats.org/officeDocument/2006/relationships/image" Target="../media/image76.png"/><Relationship Id="rId4" Type="http://schemas.microsoft.com/office/2007/relationships/hdphoto" Target="../media/hdphoto2.wdp"/><Relationship Id="rId9" Type="http://schemas.openxmlformats.org/officeDocument/2006/relationships/image" Target="../media/image75.png"/><Relationship Id="rId14" Type="http://schemas.openxmlformats.org/officeDocument/2006/relationships/image" Target="../media/image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Истории успеха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42" r="39542" b="33482"/>
          <a:stretch/>
        </p:blipFill>
        <p:spPr bwMode="auto">
          <a:xfrm>
            <a:off x="6430348" y="1944161"/>
            <a:ext cx="805560" cy="59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TextBox 136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4433629" y="1880500"/>
            <a:ext cx="23022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Актюбинская </a:t>
            </a:r>
          </a:p>
          <a:p>
            <a:r>
              <a:rPr lang="kk-KZ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</a:t>
            </a:r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едная компания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0" y="3874"/>
            <a:ext cx="12192000" cy="4349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C01ECA2-045D-4651-ADF4-E3919C9A9FD1}"/>
              </a:ext>
            </a:extLst>
          </p:cNvPr>
          <p:cNvSpPr txBox="1"/>
          <p:nvPr/>
        </p:nvSpPr>
        <p:spPr>
          <a:xfrm>
            <a:off x="0" y="166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ПЕРЕЧЕНЬ УЧАСТНИКОВ</a:t>
            </a:r>
            <a:endParaRPr lang="ru-RU" sz="200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806EB2C-1DEF-4B1D-BA97-D740152B3888}"/>
              </a:ext>
            </a:extLst>
          </p:cNvPr>
          <p:cNvSpPr txBox="1"/>
          <p:nvPr/>
        </p:nvSpPr>
        <p:spPr>
          <a:xfrm>
            <a:off x="493768" y="1346319"/>
            <a:ext cx="1526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ArsellorMittal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C7F3742-AC03-46CC-A8CB-225716E25E00}"/>
              </a:ext>
            </a:extLst>
          </p:cNvPr>
          <p:cNvSpPr txBox="1"/>
          <p:nvPr/>
        </p:nvSpPr>
        <p:spPr>
          <a:xfrm>
            <a:off x="493768" y="2709597"/>
            <a:ext cx="13548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KazChrome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493768" y="3431795"/>
            <a:ext cx="1410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KazMinerals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3529D80-01EC-4C5E-A3A5-CAD3778DB44E}"/>
              </a:ext>
            </a:extLst>
          </p:cNvPr>
          <p:cNvSpPr txBox="1"/>
          <p:nvPr/>
        </p:nvSpPr>
        <p:spPr>
          <a:xfrm>
            <a:off x="107271" y="131554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73A5E4B-2AF8-4AB3-8762-E67499C8D17F}"/>
              </a:ext>
            </a:extLst>
          </p:cNvPr>
          <p:cNvSpPr txBox="1"/>
          <p:nvPr/>
        </p:nvSpPr>
        <p:spPr>
          <a:xfrm>
            <a:off x="107271" y="267882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560347D-20FE-40D4-965D-C0EFB2C63BA7}"/>
              </a:ext>
            </a:extLst>
          </p:cNvPr>
          <p:cNvSpPr txBox="1"/>
          <p:nvPr/>
        </p:nvSpPr>
        <p:spPr>
          <a:xfrm>
            <a:off x="107271" y="340101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149CACC-DA9E-4BC2-841E-74B61752B18A}"/>
              </a:ext>
            </a:extLst>
          </p:cNvPr>
          <p:cNvSpPr txBox="1"/>
          <p:nvPr/>
        </p:nvSpPr>
        <p:spPr>
          <a:xfrm>
            <a:off x="493768" y="1976332"/>
            <a:ext cx="1741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KazakhMys</a:t>
            </a:r>
            <a:endParaRPr lang="en-US" sz="16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C56CC1C-CBB5-4AF7-AB47-FDFC5BBAD5AA}"/>
              </a:ext>
            </a:extLst>
          </p:cNvPr>
          <p:cNvSpPr txBox="1"/>
          <p:nvPr/>
        </p:nvSpPr>
        <p:spPr>
          <a:xfrm>
            <a:off x="107271" y="194555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ED4FDC0-EA06-4C5B-B119-34662359645F}"/>
              </a:ext>
            </a:extLst>
          </p:cNvPr>
          <p:cNvSpPr txBox="1"/>
          <p:nvPr/>
        </p:nvSpPr>
        <p:spPr>
          <a:xfrm>
            <a:off x="107271" y="402183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107271" y="4599939"/>
            <a:ext cx="389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6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107271" y="5279848"/>
            <a:ext cx="389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7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107271" y="6163511"/>
            <a:ext cx="389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4021575" y="1315542"/>
            <a:ext cx="389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9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3918982" y="2003611"/>
            <a:ext cx="595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10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3918982" y="2865794"/>
            <a:ext cx="595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11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3918982" y="3603889"/>
            <a:ext cx="595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</a:t>
            </a:r>
            <a:r>
              <a:rPr lang="en-US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3918982" y="4378761"/>
            <a:ext cx="595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</a:t>
            </a:r>
            <a:r>
              <a:rPr lang="en-US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3918982" y="5097519"/>
            <a:ext cx="595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</a:t>
            </a:r>
            <a:r>
              <a:rPr lang="ru-RU" sz="24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3918982" y="5966299"/>
            <a:ext cx="595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</a:t>
            </a:r>
            <a:r>
              <a:rPr lang="ru-RU" sz="24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Файл:Arcelor Mittal.svg — Википедия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93" t="-1072" b="42592"/>
          <a:stretch/>
        </p:blipFill>
        <p:spPr bwMode="auto">
          <a:xfrm>
            <a:off x="2354445" y="1420168"/>
            <a:ext cx="543850" cy="25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азахмыс — Википедия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698" y="2033095"/>
            <a:ext cx="765924" cy="28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KAZ Minerals — Википедия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15"/>
          <a:stretch/>
        </p:blipFill>
        <p:spPr bwMode="auto">
          <a:xfrm>
            <a:off x="2291799" y="3227550"/>
            <a:ext cx="663311" cy="401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Eurasian Resources Group поддержала ключевой саммит в Люксембурге по добыче  минеральных ресурсов в космосе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77" t="12108" r="19777" b="12108"/>
          <a:stretch/>
        </p:blipFill>
        <p:spPr bwMode="auto">
          <a:xfrm>
            <a:off x="2225489" y="2603984"/>
            <a:ext cx="661530" cy="475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4" descr="Закупки Al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6" descr="Закупки Alin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8" descr="Закупки Alin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52" descr="Группа Компаний &amp;quot;Alina&amp;quot; - Home | Faceboo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07" name="Прямая соединительная линия 106"/>
          <p:cNvCxnSpPr/>
          <p:nvPr/>
        </p:nvCxnSpPr>
        <p:spPr>
          <a:xfrm>
            <a:off x="4514086" y="1764594"/>
            <a:ext cx="20671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517192" y="3073232"/>
            <a:ext cx="23811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517192" y="3778372"/>
            <a:ext cx="23811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517192" y="4443727"/>
            <a:ext cx="1837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517192" y="5091177"/>
            <a:ext cx="15029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517192" y="5941350"/>
            <a:ext cx="32368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302155" y="697667"/>
            <a:ext cx="53139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ГОРНО-МЕТАЛЛУРГИЧЕСКИЙ КОМЛЕКС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4433629" y="2896571"/>
            <a:ext cx="1176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KSP Steel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4433629" y="3634666"/>
            <a:ext cx="1907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Шымкент Темир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4433629" y="4409538"/>
            <a:ext cx="1388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Ferrum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Vtor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4433629" y="5128296"/>
            <a:ext cx="23022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ЕвразКаспианСталь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493767" y="5156737"/>
            <a:ext cx="29896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Актюбинский </a:t>
            </a:r>
          </a:p>
          <a:p>
            <a:r>
              <a:rPr lang="kk-KZ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</a:t>
            </a:r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ельсобалочный завод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4433629" y="5997076"/>
            <a:ext cx="994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Кастинг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493768" y="4052616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Казцинк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493768" y="4630716"/>
            <a:ext cx="641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ERG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493768" y="6194288"/>
            <a:ext cx="1526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Алтыналмас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4433629" y="1346319"/>
            <a:ext cx="1486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Полиметалл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>
            <a:off x="517192" y="6625883"/>
            <a:ext cx="28569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43529D80-01EC-4C5E-A3A5-CAD3778DB44E}"/>
              </a:ext>
            </a:extLst>
          </p:cNvPr>
          <p:cNvSpPr txBox="1"/>
          <p:nvPr/>
        </p:nvSpPr>
        <p:spPr>
          <a:xfrm>
            <a:off x="8402471" y="190974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73A5E4B-2AF8-4AB3-8762-E67499C8D17F}"/>
              </a:ext>
            </a:extLst>
          </p:cNvPr>
          <p:cNvSpPr txBox="1"/>
          <p:nvPr/>
        </p:nvSpPr>
        <p:spPr>
          <a:xfrm>
            <a:off x="8402471" y="351535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560347D-20FE-40D4-965D-C0EFB2C63BA7}"/>
              </a:ext>
            </a:extLst>
          </p:cNvPr>
          <p:cNvSpPr txBox="1"/>
          <p:nvPr/>
        </p:nvSpPr>
        <p:spPr>
          <a:xfrm>
            <a:off x="8402471" y="431816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C56CC1C-CBB5-4AF7-AB47-FDFC5BBAD5AA}"/>
              </a:ext>
            </a:extLst>
          </p:cNvPr>
          <p:cNvSpPr txBox="1"/>
          <p:nvPr/>
        </p:nvSpPr>
        <p:spPr>
          <a:xfrm>
            <a:off x="8402471" y="271254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8993414" y="1940518"/>
            <a:ext cx="1021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КазАзот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8947737" y="2743325"/>
            <a:ext cx="1249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EuroChem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9044668" y="3546132"/>
            <a:ext cx="1367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Казфосфат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85" name="Picture 36" descr="Компания КазАзот - производитель аммиака и аммиачной селитры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871" y="1894881"/>
            <a:ext cx="556664" cy="536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38" descr="EuroChem - YouTube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59" t="8445" r="32259" b="60667"/>
          <a:stretch/>
        </p:blipFill>
        <p:spPr bwMode="auto">
          <a:xfrm>
            <a:off x="10412350" y="2762502"/>
            <a:ext cx="417914" cy="363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40" descr="Казфосфат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2967" y="3622485"/>
            <a:ext cx="513242" cy="34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TextBox 92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9020515" y="4348939"/>
            <a:ext cx="1002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Каустик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ED4FDC0-EA06-4C5B-B119-34662359645F}"/>
              </a:ext>
            </a:extLst>
          </p:cNvPr>
          <p:cNvSpPr txBox="1"/>
          <p:nvPr/>
        </p:nvSpPr>
        <p:spPr>
          <a:xfrm>
            <a:off x="8402471" y="512097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8977726" y="5151747"/>
            <a:ext cx="89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Радуга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Прямоугольник 127">
            <a:extLst>
              <a:ext uri="{FF2B5EF4-FFF2-40B4-BE49-F238E27FC236}">
                <a16:creationId xmlns:a16="http://schemas.microsoft.com/office/drawing/2014/main" id="{CBF1AB39-2A16-4E19-98EB-135DF316E189}"/>
              </a:ext>
            </a:extLst>
          </p:cNvPr>
          <p:cNvSpPr/>
          <p:nvPr/>
        </p:nvSpPr>
        <p:spPr>
          <a:xfrm>
            <a:off x="6647215" y="697667"/>
            <a:ext cx="6167384" cy="83099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ХИМИЧЕСКАЯ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И ФАРМАЦЕВТИЧЕСКАЯ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ПРОМЫШЛЕННОСТЬ</a:t>
            </a:r>
            <a:endParaRPr lang="ru-RU" sz="1600" dirty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29" name="Рисунок 128"/>
          <p:cNvPicPr>
            <a:picLocks noChangeAspect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87" y="697667"/>
            <a:ext cx="334990" cy="360324"/>
          </a:xfrm>
          <a:prstGeom prst="rect">
            <a:avLst/>
          </a:prstGeom>
        </p:spPr>
      </p:pic>
      <p:pic>
        <p:nvPicPr>
          <p:cNvPr id="131" name="Picture 14" descr="Eurasian Resources Group поддержала ключевой саммит в Люксембурге по добыче  минеральных ресурсов в космосе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77" t="12108" r="19777" b="12108"/>
          <a:stretch/>
        </p:blipFill>
        <p:spPr bwMode="auto">
          <a:xfrm>
            <a:off x="1199250" y="4592893"/>
            <a:ext cx="661530" cy="475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Полиметалл - партнер НПК «Механобр-техника»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56" r="25356" b="15899"/>
          <a:stretch/>
        </p:blipFill>
        <p:spPr bwMode="auto">
          <a:xfrm>
            <a:off x="6007501" y="1327038"/>
            <a:ext cx="472063" cy="402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8" name="Прямая соединительная линия 137"/>
          <p:cNvCxnSpPr/>
          <p:nvPr/>
        </p:nvCxnSpPr>
        <p:spPr>
          <a:xfrm>
            <a:off x="4514086" y="3355595"/>
            <a:ext cx="2008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6" descr="Топ 50 частных компаний казахстана — Forbes Kazakhstan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33"/>
          <a:stretch/>
        </p:blipFill>
        <p:spPr bwMode="auto">
          <a:xfrm>
            <a:off x="6393747" y="3616316"/>
            <a:ext cx="448419" cy="40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4" name="Прямая соединительная линия 153"/>
          <p:cNvCxnSpPr/>
          <p:nvPr/>
        </p:nvCxnSpPr>
        <p:spPr>
          <a:xfrm>
            <a:off x="4514086" y="4137716"/>
            <a:ext cx="24836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 flipV="1">
            <a:off x="4514086" y="4873462"/>
            <a:ext cx="2221776" cy="27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>
            <a:off x="4514086" y="5665313"/>
            <a:ext cx="29863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/>
          <p:cNvCxnSpPr/>
          <p:nvPr/>
        </p:nvCxnSpPr>
        <p:spPr>
          <a:xfrm>
            <a:off x="4514086" y="6545009"/>
            <a:ext cx="22217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/>
          <p:nvPr/>
        </p:nvCxnSpPr>
        <p:spPr>
          <a:xfrm>
            <a:off x="517192" y="1840794"/>
            <a:ext cx="24379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>
            <a:off x="517192" y="2492271"/>
            <a:ext cx="24924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 descr="Вакансии компании Ferrum Vtor - работа в Шымкенте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186" y="4347081"/>
            <a:ext cx="558029" cy="5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История успеха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96" b="19180"/>
          <a:stretch/>
        </p:blipFill>
        <p:spPr bwMode="auto">
          <a:xfrm>
            <a:off x="6794755" y="4985643"/>
            <a:ext cx="705698" cy="69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AutoShape 12" descr="Научно-технический и кадровый потенциал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0" name="Picture 16" descr="ПФ ТОО &amp;quot;Кастинг&amp;quot; - Участники - Kazwaste Exchange | Биржа отходов и  вторичных ресурсов"/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0" t="25745" r="14360" b="25745"/>
          <a:stretch/>
        </p:blipFill>
        <p:spPr bwMode="auto">
          <a:xfrm>
            <a:off x="5520907" y="5997076"/>
            <a:ext cx="1060336" cy="42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" name="Picture 56" descr="KSP Steel — Википедия"/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1"/>
          <a:stretch/>
        </p:blipFill>
        <p:spPr bwMode="auto">
          <a:xfrm>
            <a:off x="5594828" y="2881683"/>
            <a:ext cx="927674" cy="430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8" name="Прямая соединительная линия 107"/>
          <p:cNvCxnSpPr/>
          <p:nvPr/>
        </p:nvCxnSpPr>
        <p:spPr>
          <a:xfrm>
            <a:off x="8993414" y="2432366"/>
            <a:ext cx="17095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/>
          <p:cNvCxnSpPr/>
          <p:nvPr/>
        </p:nvCxnSpPr>
        <p:spPr>
          <a:xfrm>
            <a:off x="8993414" y="3348026"/>
            <a:ext cx="1836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/>
          <p:nvPr/>
        </p:nvCxnSpPr>
        <p:spPr>
          <a:xfrm>
            <a:off x="8993414" y="4140968"/>
            <a:ext cx="22227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Прямая соединительная линия 170"/>
          <p:cNvCxnSpPr/>
          <p:nvPr/>
        </p:nvCxnSpPr>
        <p:spPr>
          <a:xfrm>
            <a:off x="8993414" y="4909001"/>
            <a:ext cx="22227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>
            <a:off x="8993414" y="5773967"/>
            <a:ext cx="1836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единительная линия 178"/>
          <p:cNvCxnSpPr/>
          <p:nvPr/>
        </p:nvCxnSpPr>
        <p:spPr>
          <a:xfrm>
            <a:off x="4514086" y="2709597"/>
            <a:ext cx="27218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2" name="Picture 18" descr="АО «Каустик» в Павлодаре контакты, адрес, телефон"/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5" t="41896" r="61922" b="40292"/>
          <a:stretch/>
        </p:blipFill>
        <p:spPr bwMode="auto">
          <a:xfrm>
            <a:off x="9989638" y="4290800"/>
            <a:ext cx="438475" cy="45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AutoShape 24" descr="Raduga KDR - Главная"/>
          <p:cNvSpPr>
            <a:spLocks noChangeAspect="1" noChangeArrowheads="1"/>
          </p:cNvSpPr>
          <p:nvPr/>
        </p:nvSpPr>
        <p:spPr bwMode="auto">
          <a:xfrm>
            <a:off x="917575" y="69766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4" name="AutoShape 26" descr="Raduga KDR - Главная"/>
          <p:cNvSpPr>
            <a:spLocks noChangeAspect="1" noChangeArrowheads="1"/>
          </p:cNvSpPr>
          <p:nvPr/>
        </p:nvSpPr>
        <p:spPr bwMode="auto">
          <a:xfrm>
            <a:off x="1035705" y="69766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52" name="Picture 28" descr="Контакты"/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2" t="8512" r="7332" b="8512"/>
          <a:stretch/>
        </p:blipFill>
        <p:spPr bwMode="auto">
          <a:xfrm>
            <a:off x="10022712" y="5084596"/>
            <a:ext cx="840826" cy="481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2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738" y="697667"/>
            <a:ext cx="404409" cy="441532"/>
          </a:xfrm>
          <a:prstGeom prst="rect">
            <a:avLst/>
          </a:prstGeom>
        </p:spPr>
      </p:pic>
      <p:pic>
        <p:nvPicPr>
          <p:cNvPr id="67" name="Picture 30" descr="Русский) Казцинк – AGR 4.0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817" y="4001139"/>
            <a:ext cx="551241" cy="409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TOП-65 ОБЪЕКТОВ ПРИВАТИЗАЦИИ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036" y="5156737"/>
            <a:ext cx="1543263" cy="40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Алтыналмас АК АО (Алтын Алмаз)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891" y="6148728"/>
            <a:ext cx="725404" cy="44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" name="TextBox 95">
            <a:extLst>
              <a:ext uri="{FF2B5EF4-FFF2-40B4-BE49-F238E27FC236}">
                <a16:creationId xmlns:a16="http://schemas.microsoft.com/office/drawing/2014/main" id="{69D5A643-9961-4FDC-997A-3641C5EF901F}"/>
              </a:ext>
            </a:extLst>
          </p:cNvPr>
          <p:cNvSpPr txBox="1"/>
          <p:nvPr/>
        </p:nvSpPr>
        <p:spPr>
          <a:xfrm>
            <a:off x="11669900" y="6460466"/>
            <a:ext cx="503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31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>
            <a:extLst>
              <a:ext uri="{FF2B5EF4-FFF2-40B4-BE49-F238E27FC236}">
                <a16:creationId xmlns:a16="http://schemas.microsoft.com/office/drawing/2014/main" id="{69D5A643-9961-4FDC-997A-3641C5EF901F}"/>
              </a:ext>
            </a:extLst>
          </p:cNvPr>
          <p:cNvSpPr txBox="1"/>
          <p:nvPr/>
        </p:nvSpPr>
        <p:spPr>
          <a:xfrm>
            <a:off x="11669900" y="6460466"/>
            <a:ext cx="503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0" y="3874"/>
            <a:ext cx="12192000" cy="4349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C01ECA2-045D-4651-ADF4-E3919C9A9FD1}"/>
              </a:ext>
            </a:extLst>
          </p:cNvPr>
          <p:cNvSpPr txBox="1"/>
          <p:nvPr/>
        </p:nvSpPr>
        <p:spPr>
          <a:xfrm>
            <a:off x="0" y="166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ПЕРЕЧЕНЬ УЧАСТНИКОВ</a:t>
            </a:r>
            <a:endParaRPr lang="ru-RU" sz="200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806EB2C-1DEF-4B1D-BA97-D740152B3888}"/>
              </a:ext>
            </a:extLst>
          </p:cNvPr>
          <p:cNvSpPr txBox="1"/>
          <p:nvPr/>
        </p:nvSpPr>
        <p:spPr>
          <a:xfrm>
            <a:off x="600727" y="1229528"/>
            <a:ext cx="2129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</a:t>
            </a:r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тырауНефтеМаш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C7F3742-AC03-46CC-A8CB-225716E25E00}"/>
              </a:ext>
            </a:extLst>
          </p:cNvPr>
          <p:cNvSpPr txBox="1"/>
          <p:nvPr/>
        </p:nvSpPr>
        <p:spPr>
          <a:xfrm>
            <a:off x="600727" y="2553146"/>
            <a:ext cx="1196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Белкамит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600727" y="3214955"/>
            <a:ext cx="12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Karlskrona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3529D80-01EC-4C5E-A3A5-CAD3778DB44E}"/>
              </a:ext>
            </a:extLst>
          </p:cNvPr>
          <p:cNvSpPr txBox="1"/>
          <p:nvPr/>
        </p:nvSpPr>
        <p:spPr>
          <a:xfrm>
            <a:off x="214230" y="119875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73A5E4B-2AF8-4AB3-8762-E67499C8D17F}"/>
              </a:ext>
            </a:extLst>
          </p:cNvPr>
          <p:cNvSpPr txBox="1"/>
          <p:nvPr/>
        </p:nvSpPr>
        <p:spPr>
          <a:xfrm>
            <a:off x="214230" y="252236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560347D-20FE-40D4-965D-C0EFB2C63BA7}"/>
              </a:ext>
            </a:extLst>
          </p:cNvPr>
          <p:cNvSpPr txBox="1"/>
          <p:nvPr/>
        </p:nvSpPr>
        <p:spPr>
          <a:xfrm>
            <a:off x="214230" y="318417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149CACC-DA9E-4BC2-841E-74B61752B18A}"/>
              </a:ext>
            </a:extLst>
          </p:cNvPr>
          <p:cNvSpPr txBox="1"/>
          <p:nvPr/>
        </p:nvSpPr>
        <p:spPr>
          <a:xfrm>
            <a:off x="600727" y="1840039"/>
            <a:ext cx="1741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Maker</a:t>
            </a:r>
            <a:endParaRPr lang="en-US" sz="2000" b="1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C56CC1C-CBB5-4AF7-AB47-FDFC5BBAD5AA}"/>
              </a:ext>
            </a:extLst>
          </p:cNvPr>
          <p:cNvSpPr txBox="1"/>
          <p:nvPr/>
        </p:nvSpPr>
        <p:spPr>
          <a:xfrm>
            <a:off x="214230" y="180926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ED4FDC0-EA06-4C5B-B119-34662359645F}"/>
              </a:ext>
            </a:extLst>
          </p:cNvPr>
          <p:cNvSpPr txBox="1"/>
          <p:nvPr/>
        </p:nvSpPr>
        <p:spPr>
          <a:xfrm>
            <a:off x="214230" y="389251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214230" y="4586890"/>
            <a:ext cx="389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6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624152" y="3769403"/>
            <a:ext cx="31281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Актюбинский завод </a:t>
            </a:r>
          </a:p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нефтяного оборудования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600727" y="5862193"/>
            <a:ext cx="2919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Hyunday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Trans Kazakhstan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600727" y="5202037"/>
            <a:ext cx="2085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Holding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Uly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Dala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»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600727" y="4617667"/>
            <a:ext cx="197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Востокмашзавод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214230" y="5171260"/>
            <a:ext cx="389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7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214230" y="5831416"/>
            <a:ext cx="389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4495109" y="1628075"/>
            <a:ext cx="389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9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5043934" y="5046991"/>
            <a:ext cx="1972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Казэнергокабель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4392516" y="2238586"/>
            <a:ext cx="595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10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8989395" y="3201130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МТЗ Казахстан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4392516" y="2951693"/>
            <a:ext cx="595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11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4392516" y="3613502"/>
            <a:ext cx="595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</a:t>
            </a:r>
            <a:r>
              <a:rPr lang="en-US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4392516" y="4321838"/>
            <a:ext cx="595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</a:t>
            </a:r>
            <a:r>
              <a:rPr lang="en-US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4392516" y="5016214"/>
            <a:ext cx="595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</a:t>
            </a:r>
            <a:r>
              <a:rPr lang="ru-RU" sz="24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4392516" y="5600584"/>
            <a:ext cx="595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</a:t>
            </a:r>
            <a:r>
              <a:rPr lang="ru-RU" sz="24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8411354" y="1230048"/>
            <a:ext cx="595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</a:t>
            </a:r>
            <a:r>
              <a:rPr lang="ru-RU" sz="24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6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8411354" y="1832447"/>
            <a:ext cx="595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</a:t>
            </a:r>
            <a:r>
              <a:rPr lang="ru-RU" sz="24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7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8411354" y="2457246"/>
            <a:ext cx="595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</a:t>
            </a:r>
            <a:r>
              <a:rPr lang="ru-RU" sz="24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8411354" y="3170353"/>
            <a:ext cx="595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</a:t>
            </a:r>
            <a:r>
              <a:rPr lang="ru-RU" sz="24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9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8411354" y="3832162"/>
            <a:ext cx="595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20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8989395" y="3862939"/>
            <a:ext cx="744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КАИК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5043934" y="1658852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Кэмонт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5043934" y="2269363"/>
            <a:ext cx="1431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Кайнар-АКБ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5043934" y="2982470"/>
            <a:ext cx="893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СемАЗ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5043934" y="4190287"/>
            <a:ext cx="3260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Батыс Мунай</a:t>
            </a:r>
          </a:p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Газ Жабдыктары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5043934" y="3644279"/>
            <a:ext cx="1196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Проммаш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20" t="25040" r="19920" b="42640"/>
          <a:stretch/>
        </p:blipFill>
        <p:spPr>
          <a:xfrm>
            <a:off x="3438430" y="5910723"/>
            <a:ext cx="564094" cy="303050"/>
          </a:xfrm>
          <a:prstGeom prst="rect">
            <a:avLst/>
          </a:prstGeom>
        </p:spPr>
      </p:pic>
      <p:pic>
        <p:nvPicPr>
          <p:cNvPr id="1046" name="Picture 22" descr="АО «Кэмонт» - Производство электротехнического оборудовани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177" y="1677401"/>
            <a:ext cx="1116960" cy="36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Аккумуляторы ТОО «Кайнар-АКБ» оптом | Купить АКБ оптом по цене производителя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7" r="27217" b="28446"/>
          <a:stretch/>
        </p:blipFill>
        <p:spPr bwMode="auto">
          <a:xfrm>
            <a:off x="6542207" y="2270599"/>
            <a:ext cx="405154" cy="39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ТОО &amp;quot;СемАЗ&amp;quot; г.Семей, Республика Казахстан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467"/>
          <a:stretch/>
        </p:blipFill>
        <p:spPr bwMode="auto">
          <a:xfrm>
            <a:off x="6058837" y="3092079"/>
            <a:ext cx="748180" cy="18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ПромМаш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035" y="3664710"/>
            <a:ext cx="361820" cy="359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АО «Казэнергокабель» — ОЮЛ Союз Машиностроителей Казахстана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23" t="15401" r="27923" b="33344"/>
          <a:stretch/>
        </p:blipFill>
        <p:spPr bwMode="auto">
          <a:xfrm>
            <a:off x="7086495" y="5084586"/>
            <a:ext cx="458016" cy="324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4" descr="Закупки Al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6" descr="Закупки Alin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8" descr="Закупки Alin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52" descr="Группа Компаний &amp;quot;Alina&amp;quot; - Home | Faceboo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13" name="Прямая соединительная линия 112"/>
          <p:cNvCxnSpPr/>
          <p:nvPr/>
        </p:nvCxnSpPr>
        <p:spPr>
          <a:xfrm>
            <a:off x="624151" y="5571285"/>
            <a:ext cx="25839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>
            <a:off x="624151" y="6297073"/>
            <a:ext cx="33783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Прямоугольник 116"/>
          <p:cNvSpPr/>
          <p:nvPr/>
        </p:nvSpPr>
        <p:spPr>
          <a:xfrm>
            <a:off x="4272103" y="706593"/>
            <a:ext cx="37516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МАШИНОСТРОЕНИЕ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5043935" y="5631361"/>
            <a:ext cx="269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Уральскагрореммаш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8989395" y="1260825"/>
            <a:ext cx="1972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QazTehna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8989395" y="1863224"/>
            <a:ext cx="3013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Kaz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Rost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Engeenering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8989395" y="2488023"/>
            <a:ext cx="3449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Daewoo Bus Kazakhstan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8989395" y="4571275"/>
            <a:ext cx="2315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СарыаркаАвтоПром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8411354" y="5819244"/>
            <a:ext cx="595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23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8411354" y="5234874"/>
            <a:ext cx="595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22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8411354" y="4540498"/>
            <a:ext cx="595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21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8989395" y="5269094"/>
            <a:ext cx="2404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Агромаш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Холдинг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KZ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8989395" y="5815167"/>
            <a:ext cx="1866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Alageum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electric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>
            <a:off x="624151" y="5001067"/>
            <a:ext cx="2639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624151" y="4477289"/>
            <a:ext cx="28569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624151" y="3652737"/>
            <a:ext cx="28569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624151" y="2984034"/>
            <a:ext cx="28569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624151" y="2279538"/>
            <a:ext cx="28569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24151" y="1660416"/>
            <a:ext cx="28569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5113749" y="6000609"/>
            <a:ext cx="28569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9125020" y="1695705"/>
            <a:ext cx="190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113749" y="5430391"/>
            <a:ext cx="28569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5113749" y="4906613"/>
            <a:ext cx="24307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5113749" y="4082061"/>
            <a:ext cx="16932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5113749" y="3413358"/>
            <a:ext cx="18336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5113749" y="2708862"/>
            <a:ext cx="190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>
            <a:off x="5113749" y="2089740"/>
            <a:ext cx="21423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9013957" y="6276421"/>
            <a:ext cx="28569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9013957" y="5649051"/>
            <a:ext cx="28569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9013957" y="5125273"/>
            <a:ext cx="28569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9013957" y="4300721"/>
            <a:ext cx="28569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>
            <a:off x="9013957" y="3632018"/>
            <a:ext cx="2380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9013957" y="2927522"/>
            <a:ext cx="2988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>
            <a:off x="9013957" y="2294112"/>
            <a:ext cx="28569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6" name="Рисунок 135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048" y="728724"/>
            <a:ext cx="412326" cy="345878"/>
          </a:xfrm>
          <a:prstGeom prst="rect">
            <a:avLst/>
          </a:prstGeom>
        </p:spPr>
      </p:pic>
      <p:pic>
        <p:nvPicPr>
          <p:cNvPr id="2050" name="Picture 2" descr="АТЫРАУНЕФТЕМАШ - Globuc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578" y="1121234"/>
            <a:ext cx="662506" cy="662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арагандинский литейно-машиностроительный завод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212" y="1799594"/>
            <a:ext cx="401351" cy="398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Вакансии компании БЕЛКАМИТ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17"/>
          <a:stretch/>
        </p:blipFill>
        <p:spPr bwMode="auto">
          <a:xfrm>
            <a:off x="1724714" y="2536369"/>
            <a:ext cx="661325" cy="438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AutoShape 8" descr="KARLSKRONA LC AB- Насосное оборудование в Казахстане. Насосы. Компрессоры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" name="AutoShape 10" descr="KARLSKRONA LC AB- Насосное оборудование в Казахстане. Насосы. Компрессоры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9174"/>
          <a:stretch/>
        </p:blipFill>
        <p:spPr>
          <a:xfrm>
            <a:off x="2007912" y="3148497"/>
            <a:ext cx="679241" cy="481075"/>
          </a:xfrm>
          <a:prstGeom prst="rect">
            <a:avLst/>
          </a:prstGeom>
        </p:spPr>
      </p:pic>
      <p:pic>
        <p:nvPicPr>
          <p:cNvPr id="2060" name="Picture 12" descr="АО &amp;quot;Актюбинский завод нефтяного оборудования&amp;quot; | Медиа агентство АктобеИНФО  новости, объявления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338" y="3815158"/>
            <a:ext cx="488955" cy="41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AutoShape 14" descr="VostokMashZavod — КРАН ГАРАНТ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9" name="Рисунок 58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9" t="8222" r="22064" b="31334"/>
          <a:stretch/>
        </p:blipFill>
        <p:spPr>
          <a:xfrm>
            <a:off x="2817826" y="4604383"/>
            <a:ext cx="390320" cy="411044"/>
          </a:xfrm>
          <a:prstGeom prst="rect">
            <a:avLst/>
          </a:prstGeom>
        </p:spPr>
      </p:pic>
      <p:pic>
        <p:nvPicPr>
          <p:cNvPr id="2064" name="Picture 16" descr="News"/>
          <p:cNvPicPr>
            <a:picLocks noChangeAspect="1" noChangeArrowheads="1"/>
          </p:cNvPicPr>
          <p:nvPr/>
        </p:nvPicPr>
        <p:blipFill rotWithShape="1">
          <a:blip r:embed="rId1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42"/>
          <a:stretch/>
        </p:blipFill>
        <p:spPr bwMode="auto">
          <a:xfrm>
            <a:off x="2831073" y="5204740"/>
            <a:ext cx="363826" cy="341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ТОО «БатысМунайГазЖабдыктары» - Главная"/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74"/>
          <a:stretch/>
        </p:blipFill>
        <p:spPr bwMode="auto">
          <a:xfrm>
            <a:off x="7083201" y="4283494"/>
            <a:ext cx="945452" cy="421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Горячее цинкование стальных изделий в Казахстане"/>
          <p:cNvPicPr>
            <a:picLocks noChangeAspect="1" noChangeArrowheads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687"/>
          <a:stretch/>
        </p:blipFill>
        <p:spPr bwMode="auto">
          <a:xfrm>
            <a:off x="7468843" y="5552736"/>
            <a:ext cx="501822" cy="401101"/>
          </a:xfrm>
          <a:prstGeom prst="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О компании | QazTehna"/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97" t="23005" r="18397" b="39476"/>
          <a:stretch/>
        </p:blipFill>
        <p:spPr bwMode="auto">
          <a:xfrm>
            <a:off x="10218920" y="1247302"/>
            <a:ext cx="621978" cy="36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Вакансии компании Kazrost Engineering Ltd. ЧК"/>
          <p:cNvPicPr>
            <a:picLocks noChangeAspect="1" noChangeArrowheads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8" t="6854" r="61408" b="16802"/>
          <a:stretch/>
        </p:blipFill>
        <p:spPr bwMode="auto">
          <a:xfrm>
            <a:off x="11394221" y="1825385"/>
            <a:ext cx="405893" cy="417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" name="Прямоугольник 2047"/>
          <p:cNvSpPr/>
          <p:nvPr/>
        </p:nvSpPr>
        <p:spPr>
          <a:xfrm>
            <a:off x="11749929" y="2032635"/>
            <a:ext cx="120944" cy="1969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76" name="Picture 28" descr="DaewooBusKazakhstan"/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275"/>
          <a:stretch/>
        </p:blipFill>
        <p:spPr bwMode="auto">
          <a:xfrm>
            <a:off x="11572009" y="2539364"/>
            <a:ext cx="576368" cy="31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AutoShape 30" descr="Машиностроительный завод МТЗ-Казахстан - Home | Facebook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5" name="Рисунок 2054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4" t="14816" r="17804" b="45701"/>
          <a:stretch/>
        </p:blipFill>
        <p:spPr>
          <a:xfrm>
            <a:off x="10595731" y="3130664"/>
            <a:ext cx="798490" cy="491785"/>
          </a:xfrm>
          <a:prstGeom prst="rect">
            <a:avLst/>
          </a:prstGeom>
        </p:spPr>
      </p:pic>
      <p:pic>
        <p:nvPicPr>
          <p:cNvPr id="2080" name="Picture 32" descr="ТОО «Казахстанская Агро Инновационная Корпорация»"/>
          <p:cNvPicPr>
            <a:picLocks noChangeAspect="1" noChangeArrowheads="1"/>
          </p:cNvPicPr>
          <p:nvPr/>
        </p:nvPicPr>
        <p:blipFill rotWithShape="1"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93" t="25000" r="25793" b="25000"/>
          <a:stretch/>
        </p:blipFill>
        <p:spPr bwMode="auto">
          <a:xfrm>
            <a:off x="9728506" y="3795732"/>
            <a:ext cx="745456" cy="432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AutoShape 34" descr="ТОО &amp;quot;СарыаркаАвтоПром&amp;quot; | jobs.kz"/>
          <p:cNvSpPr>
            <a:spLocks noChangeAspect="1" noChangeArrowheads="1"/>
          </p:cNvSpPr>
          <p:nvPr/>
        </p:nvSpPr>
        <p:spPr bwMode="auto">
          <a:xfrm>
            <a:off x="1538551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9" name="Рисунок 2058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55" b="5555"/>
          <a:stretch/>
        </p:blipFill>
        <p:spPr>
          <a:xfrm>
            <a:off x="11280287" y="4540498"/>
            <a:ext cx="530114" cy="498369"/>
          </a:xfrm>
          <a:prstGeom prst="rect">
            <a:avLst/>
          </a:prstGeom>
        </p:spPr>
      </p:pic>
      <p:pic>
        <p:nvPicPr>
          <p:cNvPr id="162" name="Picture 16" descr="АО «АГРОМАШХОЛДИНГ KZ» | АКАБ"/>
          <p:cNvPicPr>
            <a:picLocks noChangeAspect="1" noChangeArrowheads="1"/>
          </p:cNvPicPr>
          <p:nvPr/>
        </p:nvPicPr>
        <p:blipFill rotWithShape="1"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93"/>
          <a:stretch/>
        </p:blipFill>
        <p:spPr bwMode="auto">
          <a:xfrm>
            <a:off x="11410244" y="5322719"/>
            <a:ext cx="314911" cy="306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" name="Picture 18" descr="Клиенты | ТОО «Компания «ТрансСтройСнаб» %"/>
          <p:cNvPicPr>
            <a:picLocks noChangeAspect="1" noChangeArrowheads="1"/>
          </p:cNvPicPr>
          <p:nvPr/>
        </p:nvPicPr>
        <p:blipFill rotWithShape="1"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5" t="21634" r="73770" b="31959"/>
          <a:stretch/>
        </p:blipFill>
        <p:spPr bwMode="auto">
          <a:xfrm>
            <a:off x="10855612" y="5804929"/>
            <a:ext cx="411696" cy="394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44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8" name="Picture 54" descr="Alina Trad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5" t="20440" r="60382" b="41296"/>
          <a:stretch/>
        </p:blipFill>
        <p:spPr bwMode="auto">
          <a:xfrm>
            <a:off x="2962820" y="1340154"/>
            <a:ext cx="374366" cy="281622"/>
          </a:xfrm>
          <a:prstGeom prst="flowChartInputOutpu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69D5A643-9961-4FDC-997A-3641C5EF901F}"/>
              </a:ext>
            </a:extLst>
          </p:cNvPr>
          <p:cNvSpPr txBox="1"/>
          <p:nvPr/>
        </p:nvSpPr>
        <p:spPr>
          <a:xfrm>
            <a:off x="11669900" y="6460466"/>
            <a:ext cx="503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0" y="3874"/>
            <a:ext cx="12192000" cy="4349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C01ECA2-045D-4651-ADF4-E3919C9A9FD1}"/>
              </a:ext>
            </a:extLst>
          </p:cNvPr>
          <p:cNvSpPr txBox="1"/>
          <p:nvPr/>
        </p:nvSpPr>
        <p:spPr>
          <a:xfrm>
            <a:off x="0" y="166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ПЕРЕЧЕНЬ УЧАСТНИКОВ</a:t>
            </a:r>
            <a:endParaRPr lang="ru-RU" sz="200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23560" y="1277885"/>
            <a:ext cx="389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23560" y="1906436"/>
            <a:ext cx="389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23560" y="2561741"/>
            <a:ext cx="389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23560" y="3205813"/>
            <a:ext cx="389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23560" y="387235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23560" y="452765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6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23560" y="525483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7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23560" y="604718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460375" y="1308662"/>
            <a:ext cx="2534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Alina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группа компаний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4547129" y="127788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9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8786653" y="378889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8786653" y="300366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7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4444536" y="1942509"/>
            <a:ext cx="595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</a:t>
            </a:r>
            <a:r>
              <a:rPr lang="ru-RU" sz="24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0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4444536" y="2716317"/>
            <a:ext cx="595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</a:t>
            </a:r>
            <a:r>
              <a:rPr lang="ru-RU" sz="24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4547129" y="407698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4547129" y="472704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4547129" y="539894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8786653" y="221843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6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8786653" y="143320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4547129" y="611183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5078718" y="4107763"/>
            <a:ext cx="1212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КазСПО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460375" y="1899139"/>
            <a:ext cx="7191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ZETA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5078718" y="1973286"/>
            <a:ext cx="2233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Central Asia Cement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5078718" y="6142610"/>
            <a:ext cx="1072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Glasman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9274269" y="3034439"/>
            <a:ext cx="1247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Lux Shoes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460375" y="2592518"/>
            <a:ext cx="1377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Mega Smart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9274269" y="3819668"/>
            <a:ext cx="18549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ТаразКожОбувь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8786653" y="457412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9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8684060" y="5280567"/>
            <a:ext cx="595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10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8684060" y="6056905"/>
            <a:ext cx="595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11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44" descr="Закупки Al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6" descr="Закупки Alin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8" descr="Закупки Alin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52" descr="Группа Компаний &amp;quot;Alina&amp;quot; - Home | Faceboo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88" name="Picture 64" descr="Магазин мужской одежды Glasman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65" b="23265"/>
          <a:stretch/>
        </p:blipFill>
        <p:spPr bwMode="auto">
          <a:xfrm>
            <a:off x="6204305" y="6246340"/>
            <a:ext cx="1155175" cy="21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2" name="Picture 68" descr="tko — Кожевенный завод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932"/>
          <a:stretch/>
        </p:blipFill>
        <p:spPr bwMode="auto">
          <a:xfrm>
            <a:off x="11091614" y="3887346"/>
            <a:ext cx="363278" cy="264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6" name="Picture 72" descr="Zeta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48" r="64524" b="19364"/>
          <a:stretch/>
        </p:blipFill>
        <p:spPr bwMode="auto">
          <a:xfrm>
            <a:off x="1300288" y="1895046"/>
            <a:ext cx="473169" cy="45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" name="TextBox 119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460375" y="3236590"/>
            <a:ext cx="1639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Turan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Industry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5078718" y="1308662"/>
            <a:ext cx="172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Beshkuduk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Tas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460375" y="3903128"/>
            <a:ext cx="745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Troya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460375" y="4558433"/>
            <a:ext cx="2417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Кнауф Гипс Капчагай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460375" y="5070165"/>
            <a:ext cx="29824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Западно-Казахстанская </a:t>
            </a:r>
          </a:p>
          <a:p>
            <a:r>
              <a:rPr lang="kk-KZ" sz="16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Корпорация Строительных </a:t>
            </a:r>
          </a:p>
          <a:p>
            <a:r>
              <a:rPr lang="kk-KZ" sz="16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материало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460375" y="5954855"/>
            <a:ext cx="1864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Макинский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завод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теплоизоляции</a:t>
            </a:r>
            <a:endParaRPr lang="en-US" sz="14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5078718" y="2747094"/>
            <a:ext cx="1085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ALACEM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5078718" y="4757826"/>
            <a:ext cx="1960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ПК Большевичка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5078718" y="5429723"/>
            <a:ext cx="138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AzalaTextile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9274269" y="1463981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Mimioriki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9274269" y="2249210"/>
            <a:ext cx="1410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Казлегпром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9274269" y="4604897"/>
            <a:ext cx="1580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Бал текстиль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9274269" y="5311344"/>
            <a:ext cx="1199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АГФ Груп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9274269" y="6087682"/>
            <a:ext cx="8627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Адили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Прямоугольник 100">
            <a:extLst>
              <a:ext uri="{FF2B5EF4-FFF2-40B4-BE49-F238E27FC236}">
                <a16:creationId xmlns:a16="http://schemas.microsoft.com/office/drawing/2014/main" id="{CBF1AB39-2A16-4E19-98EB-135DF316E189}"/>
              </a:ext>
            </a:extLst>
          </p:cNvPr>
          <p:cNvSpPr/>
          <p:nvPr/>
        </p:nvSpPr>
        <p:spPr>
          <a:xfrm>
            <a:off x="4819533" y="3516789"/>
            <a:ext cx="4687616" cy="36933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ЛЕГКАЯ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ПРОМЫШЛЕННОСТЬ</a:t>
            </a:r>
          </a:p>
        </p:txBody>
      </p:sp>
      <p:sp>
        <p:nvSpPr>
          <p:cNvPr id="147" name="Прямоугольник 146">
            <a:extLst>
              <a:ext uri="{FF2B5EF4-FFF2-40B4-BE49-F238E27FC236}">
                <a16:creationId xmlns:a16="http://schemas.microsoft.com/office/drawing/2014/main" id="{CBF1AB39-2A16-4E19-98EB-135DF316E189}"/>
              </a:ext>
            </a:extLst>
          </p:cNvPr>
          <p:cNvSpPr/>
          <p:nvPr/>
        </p:nvSpPr>
        <p:spPr>
          <a:xfrm>
            <a:off x="505112" y="764006"/>
            <a:ext cx="4190714" cy="33855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СТРОИТЕЛЬНАЯ </a:t>
            </a:r>
            <a:r>
              <a:rPr lang="ru-RU" sz="16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ИНДУСТРИЯ </a:t>
            </a:r>
          </a:p>
        </p:txBody>
      </p:sp>
      <p:pic>
        <p:nvPicPr>
          <p:cNvPr id="162" name="Picture 10" descr="Кирпичи – Бесплатные иконки: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05" y="813337"/>
            <a:ext cx="375466" cy="25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" name="Picture 8" descr="Футболка – Бесплатные иконки: мода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170" y="3489204"/>
            <a:ext cx="375466" cy="375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514271" y="1706183"/>
            <a:ext cx="28229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>
            <a:off x="514271" y="2390739"/>
            <a:ext cx="13234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>
            <a:off x="514271" y="3066730"/>
            <a:ext cx="18107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единительная линия 165"/>
          <p:cNvCxnSpPr/>
          <p:nvPr/>
        </p:nvCxnSpPr>
        <p:spPr>
          <a:xfrm>
            <a:off x="514271" y="3708743"/>
            <a:ext cx="20861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>
            <a:off x="514271" y="4385467"/>
            <a:ext cx="16066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/>
          <p:nvPr/>
        </p:nvCxnSpPr>
        <p:spPr>
          <a:xfrm>
            <a:off x="514271" y="5007504"/>
            <a:ext cx="305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/>
          <p:cNvCxnSpPr/>
          <p:nvPr/>
        </p:nvCxnSpPr>
        <p:spPr>
          <a:xfrm>
            <a:off x="514271" y="5901162"/>
            <a:ext cx="32115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/>
          <p:nvPr/>
        </p:nvCxnSpPr>
        <p:spPr>
          <a:xfrm>
            <a:off x="514271" y="6601186"/>
            <a:ext cx="28229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/>
          <p:cNvCxnSpPr/>
          <p:nvPr/>
        </p:nvCxnSpPr>
        <p:spPr>
          <a:xfrm>
            <a:off x="5079607" y="1678495"/>
            <a:ext cx="23637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/>
          <p:cNvCxnSpPr/>
          <p:nvPr/>
        </p:nvCxnSpPr>
        <p:spPr>
          <a:xfrm>
            <a:off x="5079607" y="2363051"/>
            <a:ext cx="28229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единительная линия 188"/>
          <p:cNvCxnSpPr/>
          <p:nvPr/>
        </p:nvCxnSpPr>
        <p:spPr>
          <a:xfrm>
            <a:off x="5079607" y="3134578"/>
            <a:ext cx="18107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единительная линия 190"/>
          <p:cNvCxnSpPr/>
          <p:nvPr/>
        </p:nvCxnSpPr>
        <p:spPr>
          <a:xfrm>
            <a:off x="5079607" y="4617529"/>
            <a:ext cx="18107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единительная линия 191"/>
          <p:cNvCxnSpPr/>
          <p:nvPr/>
        </p:nvCxnSpPr>
        <p:spPr>
          <a:xfrm>
            <a:off x="5079607" y="5239566"/>
            <a:ext cx="23637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единительная линия 192"/>
          <p:cNvCxnSpPr/>
          <p:nvPr/>
        </p:nvCxnSpPr>
        <p:spPr>
          <a:xfrm>
            <a:off x="5079607" y="5873474"/>
            <a:ext cx="28229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единительная линия 193"/>
          <p:cNvCxnSpPr/>
          <p:nvPr/>
        </p:nvCxnSpPr>
        <p:spPr>
          <a:xfrm>
            <a:off x="5079607" y="6573498"/>
            <a:ext cx="22798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единительная линия 194"/>
          <p:cNvCxnSpPr/>
          <p:nvPr/>
        </p:nvCxnSpPr>
        <p:spPr>
          <a:xfrm>
            <a:off x="9273775" y="1894869"/>
            <a:ext cx="18107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единительная линия 195"/>
          <p:cNvCxnSpPr/>
          <p:nvPr/>
        </p:nvCxnSpPr>
        <p:spPr>
          <a:xfrm>
            <a:off x="9273775" y="2750427"/>
            <a:ext cx="18107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Прямая соединительная линия 196"/>
          <p:cNvCxnSpPr/>
          <p:nvPr/>
        </p:nvCxnSpPr>
        <p:spPr>
          <a:xfrm>
            <a:off x="9273775" y="3528099"/>
            <a:ext cx="18554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единительная линия 197"/>
          <p:cNvCxnSpPr/>
          <p:nvPr/>
        </p:nvCxnSpPr>
        <p:spPr>
          <a:xfrm>
            <a:off x="9273775" y="4301699"/>
            <a:ext cx="2396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Прямая соединительная линия 199"/>
          <p:cNvCxnSpPr/>
          <p:nvPr/>
        </p:nvCxnSpPr>
        <p:spPr>
          <a:xfrm>
            <a:off x="9273775" y="5005082"/>
            <a:ext cx="2621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Прямая соединительная линия 200"/>
          <p:cNvCxnSpPr/>
          <p:nvPr/>
        </p:nvCxnSpPr>
        <p:spPr>
          <a:xfrm>
            <a:off x="9273775" y="5755263"/>
            <a:ext cx="18554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Прямая соединительная линия 201"/>
          <p:cNvCxnSpPr/>
          <p:nvPr/>
        </p:nvCxnSpPr>
        <p:spPr>
          <a:xfrm>
            <a:off x="9273775" y="6546258"/>
            <a:ext cx="14114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utoShape 2" descr="data:image/png;base64,iVBORw0KGgoAAAANSUhEUgAAAOEAAADhCAMAAAAJbSJIAAAAvVBMVEUmJib+/v7///8AAAA2NjYpKSnwhD4VFRUhISETExMkJCQcHBwJCQkfHx8ODg4aGhqTk5Pd3d2fn5+xsbHR0dHAwMCZmZlFRUXy8vKOjo50dHS6urpubm739/fk5OSpqamBgYEAHCTU1NRaWlrJycmFhYVlZWU+Pj4wMDDq6upwcHBTU1N5eXlHR0cUICX7ikCSVjEXISWCTy+9azfXeDvJcTmdWzM8LyiqYjTifTxgPisxKieJUTBxRi3AbDeOO+3NAAAPNklEQVR4nO2bC3fithLHQYL6jY0BBwhgEt6PZDfttt3etvf7f6wrzUiy/CALpLfnaFf/c3KChWzrp8doRhKtTqv7favVaX3vsoTmyxKaL0toviyh+bKE5ssSmi9LaL4sofmyhObLEpovS2i+LKH5soTmyxKaL0toviyh+bKE5ssSmi9LaL4sofmyhObLEpovS2i+LKH5soTmyxKaL0toviyh+bKE5ssSmi9LaL4sofmyhObLEpovS2i+LKH5soTm6wcmfHt9enp69Utpbo9SGsbljHHIEntuKS1yQHrOQEtynYpKGflL2BODaonEQ68lk7pA+Pb68y9fvvz62+9PBaNPX/Lnw2K0pFqBYrocLQ7P+QvVKiOaZQnXsihOIJPYve4KPxdayif6PTrLh4vDYphvaRkm2sJdWbnS7yV8+vmnTz8xffr0i2rGyF0T1PxIZUY6nYvEdRCp23sDkdhVxaFjTFmwW52MVLQQD4y9vK0Sxxu91lr0gMmbG1uxkfDpK/AB4x8tfE20m5M2ipBUlIimRCXOOwqREWJa6omUYCZS+pwwkTfJe/v4PHpsk+IrQvpB0fmjEynl/RDh62cFyPTliaf53lgrFsH+5230tHFPVrkiHMvS0OEVhKq+iPw/dhVi+ChuIg/lMX8Hof+7DvjTp8+v/AUDvVSERIzGd0kpcRBWCNtkhvbC3cuEgrDWSxmgwDv0Dwipui8rQFs+YtD7KOHr15/KYo3oRyUY7H9eXk4jjl8lXGMJvbRGSPqdF6Uda5Zgi4DjJTemUcZfyEadsEHxEr/lw+G2btpA+PRHGfDTf97kCwoaXrl0UUk8xxXCtrA1dNxASN1CKg+rE6gnv7dntql/ku1F+/yelNsCMq1NJLcR+v6nCuHnt1Yvr8C0OSGpJOaeTkhkWws7Q6qEpdfGMKbJUKUG+8WUSuPl7uDbDh+MWp47Cf+sEv722uo9lmHahDVXXE2TIwQIyZpIWwN2Bq8vEmIjkbiYIFxatBXUMOs4K1J0jPsJ36qEf93VhmQAXMzWgJ0h40mZ8JkWilu+A2XPw1p5kJ93YZJ58v+HCBvGoVsfh/3GcRjohI8z0aXAzpA8KRPOh89KkzjC1llBt3R6SsgiunnXB+NGDrd000ZbWmlEbkvjii3l1agspEgj0iwg4YiCXei6WPH7rERYmi1yLz5DGhTdSQZK2C3oGltdjsdVVC/2DYSVgcgNjW4esZPy8VLBJnmVECo8pTMsXoWw3L3B0EDfZzzPBTtMDX4LuLj3Cv2GjC505isJW69/Nfg0YcmnOYNP45z1tKLvSMIO2hoYj9MaYbkNl2BokHCoHouWyoNbCfeZsIeT3vW2ptkv/a3wS7+84cPcvUIkJJF+aVb4peO98qYEYcgag7PhNO1VCQ9jpcwJjoWVZIREOG7CFh+wxlrgR/HkG9zvC7HF3zK2+KrCJ9cZSad/W8QWWxEzkJFXuIuSEAcXOCJ5r0JYsqWOHGAQRoVISCShtEKYV006HyJsvT39/fXXL//9/OdrkebTXTrsPz8etXmqFdDp43N/mHb0SEcStqiMR0jHrRJW58O5MCZMHqDM5HyKTjfpow5wcb37/X6M/1aJ8b2G4Bticq/0QkUop1Fe8m8Qok9BZmqqi6eKkJTGbdmq3U/4ESlCtyMImSv5DUL3AaeQB2WQZRvGeowmR/317vdlQjcI6j0hCoKaFfODoDI9KcIW2BosT30chkq84egIEZfUC4LA4yMcCcGf0y0vIB6vdb8vETq0MzueaKhDupSujtt9ef3EofvtcVXOWBAGUyL7VJVwPFJa83nd72FwQQ7pdDtNF0TUjbBB84VSxUW/i9ClCa6KjDqFC9h7wIWaw4a6RcaJyLjTBkZBKAxIx60Rlnwa6LFRZ66PN/y4DXAss/lUqX+T+91IGHQOanAv1UJEol7bbwlEt7VQGZOiUjVCXj6s79p8qI0qHJPB/lBxdOcnT9RRu3i6MwHCa93vJkK301ZvYlE2Ng7VnFAyxtHoR5qjo5an5FobEDJbQzBk9TLZWk5CKhJWx2V+XuFCsCc4Ae/nXI+Fn+YH2JWu7KZNhKWYgZAX3mBijUEmDqUDqSeu5OD3sA2hapiDgutRDm/DdmMbtpVdDfe5dCHGgx2fY8N1zdem9aTbCCuREs7ClUiJjY8qtb5sBFO2GJjsE35wYBAVn3Spl7s9up9tJptjR66jh5ChRNOQdBNhuWV43OOr1UqVxrsgVq+W+HLbOt8F+UHsxA0z1Z1qIAyroTtzFsFM6Gm85ymfTCZmN28q/AtqWMXYVy1d6tXWaQhhML1qxhtXMv8d/YiE338vbbA0bt3SrJsszalsHtwgDqJ/zGLcq6tni8MtswWTG9LdbHnedmgop8mwOjXAVKJNLHpSPUXmxVnCrc04F+aPb8747TtmfE6zexQ7i/O1CJll6P5clF7uCY4KRIp+6VjLNNS8n/ni8cQdARZs1dXoA3zba5u857VpI1Hz2nCjTIb3zMHaUr2kO9lzWbUJQuWTsQ6E2qrqKhFyrZkv8DHCkue9UZ53pjzvxTc8bxHrFfBkEGt7iCo+p2Iga4SyW+C6kyQsDfc2OYQ+BsyV9OsJWSfP0D3Uo6dQRk+Thuhp/aCNJWejh0f8Y5vFOopQxue+L5tZEcpFAXazCrXxPu1pHF+1oewn0O7XE3LPcnc81yLgcHWedaoRcGd2XoVUz4gBD8m3q1myhn3AU6C1hdyFK3YVFaEIBvnfRL4G11v7GCuLEPIl2K0xeoa8+Hnd6DW+u4pRr5KoYWmjljECq0RONIgCh3osIkrClk4obE2xq6gIcQMAllmVZUbCDBY9KMUqyD0f1z8oXHZwRaRxZvp/rERBiKqsoU9PI20pG/52hXkmOiHswBASQaJsESSUhx5wF07ZYw+yvre2eJGQHwQKnbtWE8UqxUnOT1FPKyk0EtgaXNsdE40Qk0ZgbtSxgDIhbmQtPkwY0/Pjc3+d7bUtEL4ivK6vCB95xtKKsFh+Imzmol7RgUVJibA1sN1C5gON0MfGm4XaNk2VUO6VfpCwOAg0UCbE9YpV/cK4q1X9x6IZ5Z4US+3nK3UiDEuaQDMxWyN2FXVCsbFIfY+QwiCVCMVW3fCDhHy5RM4xi7hhZ2YiqzfRdma6xc6M3DEGL2Sww1oSFmMrxpHYVXzUCHEHhkUoar9Quw8dsw4uwKqjSPcR9ib6Oo1YQwl1x5RMoXov7a6JRVxFue4GqqQpku0cIO1TjRDde3KK5J7vXquZMSyVjnF65csOHyB09+WNz8TTmwXT2s57O6RsyA6I9h2Z8wVTSQi9c4DNtNQJYQcGKwpnVGyp0oyPz8vUm+4iLG/3CrPg3LLLzUvbTQ+qRFhsQdjr4mBDYxLqhG2FhSuu4+qGqXjPoOgtdxHSceWJzBmKz5W0d08qQDN69CEbzqWfxaJoaTHEIMMhpxGKEzVdh29bYIfdqt7dLly2xVHzgO8h9INyuVk3daoHvL5x2kSIT5+7bI5+VagItZl+52qEOJcftlMu3JcZFadxDs/Pz2KLUZ+Q7yLsVAnz+jpNmwTvnBhiHU4dZuqBieITmLL6spNwY1kQ4g5MsZ0Bnz1ft6V4XmOqnyi+i9CtFjxzbjwxxAp1UlNmL6sSyvHLJ7yCsPoKyMHd72I+xIMYWnD8j43D4MaTe2HCp0x0+XwcdkON0O9ia83lDjZuNc4bCBdUJxQb+qnmaN1nS8s9EprrptOX0Qvh24CbmE/ReDCV9wOtLXDjgc8uihAPY9Q2Qpn7rfk0+JEUpz7unA93dZjaCVrXhwi2lChdZUdsdTLrMOyLAeX7WkmFreERhiIU1OeZFO6hcQenIBS7pesPzhatnj7PCVfFd0onhjYw4i6cgubHUtqqQeDDxCv5l3wgoFMmCcWxpwUNpNS+oe6X0sdiFvkAIX8OUeUWazLNJ9k1B1Y7yU4nukfDo/3C6kNJua3BUSsJccmZT0yqnrF7n2OdEEeL5iDeHVts5IAoDgIFLbnmNZ8Wq0Rn9WsEXwv0vdZAG1GHmXZcDUrKWkwERyEELOtQ/FrB1Y6XvkBKn2r3Qf+CK1kTHly+t+l1IT50vMma/1DkQQv7WLA+6B8W6/IvSsINy9gfnEq/jeC/DNnm6/6BZWfxE/ap4DyZTBJxvvKc4CH3aJawxGOwz9iXk6W+BOTxlEkS6/exFyaQLIsQ8cuk886e/qUY33fC2kEgFqxf+asgAPJwjbuIgeGHQZH8LIYS/NaHfa79Oog9WfwKSL+vlhEu3zu08AP/suu7kSU0Xz8koS8sVdRC+yVMVeD7LiZzxY64wBksjiP91sqTpLGLhTPOPPmS9YvED7hEahyL6UX4Gi24ZHlK7xAlaOEEw5554fRJU3yYJl3+4Kk35TcFacqnm2DZeVi5PJkn7rMUL5zVzufhecZ3RfyHNNHD/F2a8DLHacozySf5LxtamsHc2Yk/rBVPIDWYJEv+lGAJe8rRNOaX7ukE5fG7Wca/7WY53oQuxMO5N21GrBO6LxmUx0kpeA5+1kpjfjl44asUTs4T3Q73NHkeKAb7P2DX7naj+0/uKXmAImchv8lJuyGPIN3VM13sNMI4TyF09nI8CECxQsI0xXfkPDFiz+ZPiWYpNJ7fTfhN8Sbn627u6bmTNp8iaCIcTFsaYTBa9+By98jPpzmIvQOvwsnphhN6gxH3OdxVqh/7dE/5lBfGGQ15/3PykPIyutvJCNGFvLUs7JBHJ8Hx3AOkxyF/WO8xj+EynUGE7b2MoCfsM/Br1wnW2mxwNaH/MAUXME6yDX+Dv9zy7hBM6IT3xBjQ/A50JPZaeGs86SUxIJV66csRnuRuVluX10oOXdtdrZKj3obRZnXkT856W57PG01mcOm88JfEkyCDHw+v6CSAWsyhn+x56fzdpgffnrad/FrClnShY+FYifMUzDzAFzjOffwuEr+tjjHZ9eKmJ4kn+A4aB9eNyyeNA1c8GfP15ItceEns47NdYXEcsVYSiHLgt5F/4ajLDzlbfGeyhObLEpovS2i+LKH5soTmyxKaL0toviyh+bKE5ssSmi9LaL4sofmyhObLEpovS2i+LKH5soTmyxKaL0toviyh+bKE5ssSmi9LaL4sofmyhObLEpovS2i+LKH5soTmyxKaL0toviyh+bKE5ssSmi9LaL4sofmyhObruyf8H/mlF+4O6TXpAAAAAElFTkSuQmCC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3" t="32222" r="61556" b="37111"/>
          <a:stretch/>
        </p:blipFill>
        <p:spPr>
          <a:xfrm>
            <a:off x="1938661" y="2620602"/>
            <a:ext cx="364607" cy="359399"/>
          </a:xfrm>
          <a:prstGeom prst="rect">
            <a:avLst/>
          </a:prstGeom>
        </p:spPr>
      </p:pic>
      <p:pic>
        <p:nvPicPr>
          <p:cNvPr id="3076" name="Picture 4" descr="TOO Turan Industry - Stone Supplier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42" r="45438" b="26203"/>
          <a:stretch/>
        </p:blipFill>
        <p:spPr bwMode="auto">
          <a:xfrm>
            <a:off x="2146570" y="3285059"/>
            <a:ext cx="442497" cy="329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AutoShape 6" descr="About – Troya Textil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3" name="Рисунок 6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962" y="3844937"/>
            <a:ext cx="623626" cy="505137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84" t="19689" r="11090" b="18220"/>
          <a:stretch/>
        </p:blipFill>
        <p:spPr>
          <a:xfrm>
            <a:off x="2798307" y="4493593"/>
            <a:ext cx="768164" cy="454975"/>
          </a:xfrm>
          <a:prstGeom prst="rect">
            <a:avLst/>
          </a:prstGeom>
        </p:spPr>
      </p:pic>
      <p:pic>
        <p:nvPicPr>
          <p:cNvPr id="3080" name="Picture 8" descr="АО «Западно-Казахстанская Корпорация Строительных Материалов»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489" y="5115851"/>
            <a:ext cx="1254929" cy="731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Документация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548" y="6037668"/>
            <a:ext cx="563517" cy="56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AutoShape 12" descr="Вакансии в нашей компании | BESKUDUK TAS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3" name="Picture 60" descr="АО &amp;quot;Central Asia Cement&amp;quot; (CACM) - Казахстанская фондовая биржа (KASE)"/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2" t="2771" r="17272" b="27950"/>
          <a:stretch/>
        </p:blipFill>
        <p:spPr bwMode="auto">
          <a:xfrm>
            <a:off x="7299767" y="1915850"/>
            <a:ext cx="556552" cy="431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AutoShape 14" descr="Ремонт и перемотка электродвигателей любой сложности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2" name="Рисунок 81"/>
          <p:cNvPicPr>
            <a:picLocks noChangeAspect="1"/>
          </p:cNvPicPr>
          <p:nvPr/>
        </p:nvPicPr>
        <p:blipFill rotWithShape="1">
          <a:blip r:embed="rId17"/>
          <a:srcRect l="18960" t="7916" r="13348"/>
          <a:stretch/>
        </p:blipFill>
        <p:spPr>
          <a:xfrm>
            <a:off x="6298602" y="2746456"/>
            <a:ext cx="386459" cy="367999"/>
          </a:xfrm>
          <a:prstGeom prst="rect">
            <a:avLst/>
          </a:prstGeom>
        </p:spPr>
      </p:pic>
      <p:sp>
        <p:nvSpPr>
          <p:cNvPr id="84" name="AutoShape 16" descr="О нас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5" name="Рисунок 84"/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95" r="74774" b="19485"/>
          <a:stretch/>
        </p:blipFill>
        <p:spPr>
          <a:xfrm>
            <a:off x="6351521" y="4073642"/>
            <a:ext cx="509020" cy="456113"/>
          </a:xfrm>
          <a:prstGeom prst="rect">
            <a:avLst/>
          </a:prstGeom>
        </p:spPr>
      </p:pic>
      <p:pic>
        <p:nvPicPr>
          <p:cNvPr id="88" name="Рисунок 8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87"/>
          <a:stretch/>
        </p:blipFill>
        <p:spPr>
          <a:xfrm>
            <a:off x="7045706" y="4780056"/>
            <a:ext cx="590621" cy="421521"/>
          </a:xfrm>
          <a:prstGeom prst="rect">
            <a:avLst/>
          </a:prstGeom>
        </p:spPr>
      </p:pic>
      <p:pic>
        <p:nvPicPr>
          <p:cNvPr id="90" name="Рисунок 89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799" y="5353598"/>
            <a:ext cx="501481" cy="501481"/>
          </a:xfrm>
          <a:prstGeom prst="rect">
            <a:avLst/>
          </a:prstGeom>
        </p:spPr>
      </p:pic>
      <p:pic>
        <p:nvPicPr>
          <p:cNvPr id="3096" name="Picture 24" descr="Mimioriki: информация. Адреса Mimioriki. Новости Mimioriki :: Shopolog.ru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9760" y="1422084"/>
            <a:ext cx="407338" cy="42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Рисунок 1057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21" r="64081" b="25921"/>
          <a:stretch/>
        </p:blipFill>
        <p:spPr>
          <a:xfrm>
            <a:off x="10685233" y="2235299"/>
            <a:ext cx="332676" cy="446029"/>
          </a:xfrm>
          <a:prstGeom prst="rect">
            <a:avLst/>
          </a:prstGeom>
        </p:spPr>
      </p:pic>
      <p:pic>
        <p:nvPicPr>
          <p:cNvPr id="1061" name="Рисунок 1060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2738" y="3030123"/>
            <a:ext cx="428876" cy="428876"/>
          </a:xfrm>
          <a:prstGeom prst="rect">
            <a:avLst/>
          </a:prstGeom>
        </p:spPr>
      </p:pic>
      <p:pic>
        <p:nvPicPr>
          <p:cNvPr id="1066" name="Рисунок 1065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176" y="4591718"/>
            <a:ext cx="1017767" cy="378897"/>
          </a:xfrm>
          <a:prstGeom prst="rect">
            <a:avLst/>
          </a:prstGeom>
        </p:spPr>
      </p:pic>
      <p:pic>
        <p:nvPicPr>
          <p:cNvPr id="1069" name="Рисунок 1068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088" y="5385587"/>
            <a:ext cx="804020" cy="339268"/>
          </a:xfrm>
          <a:prstGeom prst="rect">
            <a:avLst/>
          </a:prstGeom>
        </p:spPr>
      </p:pic>
      <p:pic>
        <p:nvPicPr>
          <p:cNvPr id="1072" name="Рисунок 1071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0138762" y="6102517"/>
            <a:ext cx="804424" cy="357949"/>
          </a:xfrm>
          <a:prstGeom prst="rect">
            <a:avLst/>
          </a:prstGeom>
        </p:spPr>
      </p:pic>
      <p:pic>
        <p:nvPicPr>
          <p:cNvPr id="3110" name="Picture 38" descr="beskuduktas - Home | Facebook"/>
          <p:cNvPicPr>
            <a:picLocks noChangeAspect="1" noChangeArrowheads="1"/>
          </p:cNvPicPr>
          <p:nvPr/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5" t="5351" r="21369" b="37089"/>
          <a:stretch/>
        </p:blipFill>
        <p:spPr bwMode="auto">
          <a:xfrm>
            <a:off x="6928885" y="1300159"/>
            <a:ext cx="362699" cy="356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02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>
            <a:extLst>
              <a:ext uri="{FF2B5EF4-FFF2-40B4-BE49-F238E27FC236}">
                <a16:creationId xmlns:a16="http://schemas.microsoft.com/office/drawing/2014/main" id="{69D5A643-9961-4FDC-997A-3641C5EF901F}"/>
              </a:ext>
            </a:extLst>
          </p:cNvPr>
          <p:cNvSpPr txBox="1"/>
          <p:nvPr/>
        </p:nvSpPr>
        <p:spPr>
          <a:xfrm>
            <a:off x="11669900" y="6460466"/>
            <a:ext cx="503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0" y="3874"/>
            <a:ext cx="12192000" cy="4349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C01ECA2-045D-4651-ADF4-E3919C9A9FD1}"/>
              </a:ext>
            </a:extLst>
          </p:cNvPr>
          <p:cNvSpPr txBox="1"/>
          <p:nvPr/>
        </p:nvSpPr>
        <p:spPr>
          <a:xfrm>
            <a:off x="0" y="166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ПЕРЕЧЕНЬ УЧАСТНИКОВ</a:t>
            </a:r>
            <a:endParaRPr lang="ru-RU" sz="200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943584" y="192819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943584" y="283348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943584" y="380406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943584" y="462316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1475173" y="4653940"/>
            <a:ext cx="15424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PROLUX LED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44" descr="Закупки Al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6" descr="Закупки Alin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8" descr="Закупки Alin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52" descr="Группа Компаний &amp;quot;Alina&amp;quot; - Home | Faceboo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1475173" y="1958975"/>
            <a:ext cx="1960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Эко Сервис-2030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1475173" y="3834845"/>
            <a:ext cx="17443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Каз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Тек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Инвест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Прямоугольник 146">
            <a:extLst>
              <a:ext uri="{FF2B5EF4-FFF2-40B4-BE49-F238E27FC236}">
                <a16:creationId xmlns:a16="http://schemas.microsoft.com/office/drawing/2014/main" id="{CBF1AB39-2A16-4E19-98EB-135DF316E189}"/>
              </a:ext>
            </a:extLst>
          </p:cNvPr>
          <p:cNvSpPr/>
          <p:nvPr/>
        </p:nvSpPr>
        <p:spPr>
          <a:xfrm>
            <a:off x="1660766" y="1048874"/>
            <a:ext cx="2503986" cy="33855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ЗЕЛЁНАЯ ЭНЕРГИЯ</a:t>
            </a:r>
            <a:endParaRPr lang="ru-RU" sz="1600" dirty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2" name="Прямая соединительная линия 191"/>
          <p:cNvCxnSpPr/>
          <p:nvPr/>
        </p:nvCxnSpPr>
        <p:spPr>
          <a:xfrm>
            <a:off x="1476062" y="2425018"/>
            <a:ext cx="25777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единительная линия 192"/>
          <p:cNvCxnSpPr/>
          <p:nvPr/>
        </p:nvCxnSpPr>
        <p:spPr>
          <a:xfrm>
            <a:off x="1476062" y="4362350"/>
            <a:ext cx="28229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единительная линия 193"/>
          <p:cNvCxnSpPr/>
          <p:nvPr/>
        </p:nvCxnSpPr>
        <p:spPr>
          <a:xfrm>
            <a:off x="1476062" y="5180708"/>
            <a:ext cx="27722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utoShape 2" descr="data:image/png;base64,iVBORw0KGgoAAAANSUhEUgAAAOEAAADhCAMAAAAJbSJIAAAAvVBMVEUmJib+/v7///8AAAA2NjYpKSnwhD4VFRUhISETExMkJCQcHBwJCQkfHx8ODg4aGhqTk5Pd3d2fn5+xsbHR0dHAwMCZmZlFRUXy8vKOjo50dHS6urpubm739/fk5OSpqamBgYEAHCTU1NRaWlrJycmFhYVlZWU+Pj4wMDDq6upwcHBTU1N5eXlHR0cUICX7ikCSVjEXISWCTy+9azfXeDvJcTmdWzM8LyiqYjTifTxgPisxKieJUTBxRi3AbDeOO+3NAAAPNklEQVR4nO2bC3fithLHQYL6jY0BBwhgEt6PZDfttt3etvf7f6wrzUiy/CALpLfnaFf/c3KChWzrp8doRhKtTqv7favVaX3vsoTmyxKaL0toviyh+bKE5ssSmi9LaL4sofmyhObLEpovS2i+LKH5soTmyxKaL0toviyh+bKE5ssSmi9LaL4sofmyhObLEpovS2i+LKH5soTmyxKaL0toviyh+bKE5ssSmi9LaL4sofmyhObLEpovS2i+LKH5soTm6wcmfHt9enp69Utpbo9SGsbljHHIEntuKS1yQHrOQEtynYpKGflL2BODaonEQ68lk7pA+Pb68y9fvvz62+9PBaNPX/Lnw2K0pFqBYrocLQ7P+QvVKiOaZQnXsihOIJPYve4KPxdayif6PTrLh4vDYphvaRkm2sJdWbnS7yV8+vmnTz8xffr0i2rGyF0T1PxIZUY6nYvEdRCp23sDkdhVxaFjTFmwW52MVLQQD4y9vK0Sxxu91lr0gMmbG1uxkfDpK/AB4x8tfE20m5M2ipBUlIimRCXOOwqREWJa6omUYCZS+pwwkTfJe/v4PHpsk+IrQvpB0fmjEynl/RDh62cFyPTliaf53lgrFsH+5230tHFPVrkiHMvS0OEVhKq+iPw/dhVi+ChuIg/lMX8Hof+7DvjTp8+v/AUDvVSERIzGd0kpcRBWCNtkhvbC3cuEgrDWSxmgwDv0Dwipui8rQFs+YtD7KOHr15/KYo3oRyUY7H9eXk4jjl8lXGMJvbRGSPqdF6Uda5Zgi4DjJTemUcZfyEadsEHxEr/lw+G2btpA+PRHGfDTf97kCwoaXrl0UUk8xxXCtrA1dNxASN1CKg+rE6gnv7dntql/ku1F+/yelNsCMq1NJLcR+v6nCuHnt1Yvr8C0OSGpJOaeTkhkWws7Q6qEpdfGMKbJUKUG+8WUSuPl7uDbDh+MWp47Cf+sEv722uo9lmHahDVXXE2TIwQIyZpIWwN2Bq8vEmIjkbiYIFxatBXUMOs4K1J0jPsJ36qEf93VhmQAXMzWgJ0h40mZ8JkWilu+A2XPw1p5kJ93YZJ58v+HCBvGoVsfh/3GcRjohI8z0aXAzpA8KRPOh89KkzjC1llBt3R6SsgiunnXB+NGDrd000ZbWmlEbkvjii3l1agspEgj0iwg4YiCXei6WPH7rERYmi1yLz5DGhTdSQZK2C3oGltdjsdVVC/2DYSVgcgNjW4esZPy8VLBJnmVECo8pTMsXoWw3L3B0EDfZzzPBTtMDX4LuLj3Cv2GjC505isJW69/Nfg0YcmnOYNP45z1tKLvSMIO2hoYj9MaYbkNl2BokHCoHouWyoNbCfeZsIeT3vW2ptkv/a3wS7+84cPcvUIkJJF+aVb4peO98qYEYcgag7PhNO1VCQ9jpcwJjoWVZIREOG7CFh+wxlrgR/HkG9zvC7HF3zK2+KrCJ9cZSad/W8QWWxEzkJFXuIuSEAcXOCJ5r0JYsqWOHGAQRoVISCShtEKYV006HyJsvT39/fXXL//9/OdrkebTXTrsPz8etXmqFdDp43N/mHb0SEcStqiMR0jHrRJW58O5MCZMHqDM5HyKTjfpow5wcb37/X6M/1aJ8b2G4Bticq/0QkUop1Fe8m8Qok9BZmqqi6eKkJTGbdmq3U/4ESlCtyMImSv5DUL3AaeQB2WQZRvGeowmR/317vdlQjcI6j0hCoKaFfODoDI9KcIW2BosT30chkq84egIEZfUC4LA4yMcCcGf0y0vIB6vdb8vETq0MzueaKhDupSujtt9ef3EofvtcVXOWBAGUyL7VJVwPFJa83nd72FwQQ7pdDtNF0TUjbBB84VSxUW/i9ClCa6KjDqFC9h7wIWaw4a6RcaJyLjTBkZBKAxIx60Rlnwa6LFRZ66PN/y4DXAss/lUqX+T+91IGHQOanAv1UJEol7bbwlEt7VQGZOiUjVCXj6s79p8qI0qHJPB/lBxdOcnT9RRu3i6MwHCa93vJkK301ZvYlE2Ng7VnFAyxtHoR5qjo5an5FobEDJbQzBk9TLZWk5CKhJWx2V+XuFCsCc4Ae/nXI+Fn+YH2JWu7KZNhKWYgZAX3mBijUEmDqUDqSeu5OD3sA2hapiDgutRDm/DdmMbtpVdDfe5dCHGgx2fY8N1zdem9aTbCCuREs7ClUiJjY8qtb5sBFO2GJjsE35wYBAVn3Spl7s9up9tJptjR66jh5ChRNOQdBNhuWV43OOr1UqVxrsgVq+W+HLbOt8F+UHsxA0z1Z1qIAyroTtzFsFM6Gm85ymfTCZmN28q/AtqWMXYVy1d6tXWaQhhML1qxhtXMv8d/YiE338vbbA0bt3SrJsszalsHtwgDqJ/zGLcq6tni8MtswWTG9LdbHnedmgop8mwOjXAVKJNLHpSPUXmxVnCrc04F+aPb8747TtmfE6zexQ7i/O1CJll6P5clF7uCY4KRIp+6VjLNNS8n/ni8cQdARZs1dXoA3zba5u857VpI1Hz2nCjTIb3zMHaUr2kO9lzWbUJQuWTsQ6E2qrqKhFyrZkv8DHCkue9UZ53pjzvxTc8bxHrFfBkEGt7iCo+p2Iga4SyW+C6kyQsDfc2OYQ+BsyV9OsJWSfP0D3Uo6dQRk+Thuhp/aCNJWejh0f8Y5vFOopQxue+L5tZEcpFAXazCrXxPu1pHF+1oewn0O7XE3LPcnc81yLgcHWedaoRcGd2XoVUz4gBD8m3q1myhn3AU6C1hdyFK3YVFaEIBvnfRL4G11v7GCuLEPIl2K0xeoa8+Hnd6DW+u4pRr5KoYWmjljECq0RONIgCh3osIkrClk4obE2xq6gIcQMAllmVZUbCDBY9KMUqyD0f1z8oXHZwRaRxZvp/rERBiKqsoU9PI20pG/52hXkmOiHswBASQaJsESSUhx5wF07ZYw+yvre2eJGQHwQKnbtWE8UqxUnOT1FPKyk0EtgaXNsdE40Qk0ZgbtSxgDIhbmQtPkwY0/Pjc3+d7bUtEL4ivK6vCB95xtKKsFh+Imzmol7RgUVJibA1sN1C5gON0MfGm4XaNk2VUO6VfpCwOAg0UCbE9YpV/cK4q1X9x6IZ5Z4US+3nK3UiDEuaQDMxWyN2FXVCsbFIfY+QwiCVCMVW3fCDhHy5RM4xi7hhZ2YiqzfRdma6xc6M3DEGL2Sww1oSFmMrxpHYVXzUCHEHhkUoar9Quw8dsw4uwKqjSPcR9ib6Oo1YQwl1x5RMoXov7a6JRVxFue4GqqQpku0cIO1TjRDde3KK5J7vXquZMSyVjnF65csOHyB09+WNz8TTmwXT2s57O6RsyA6I9h2Z8wVTSQi9c4DNtNQJYQcGKwpnVGyp0oyPz8vUm+4iLG/3CrPg3LLLzUvbTQ+qRFhsQdjr4mBDYxLqhG2FhSuu4+qGqXjPoOgtdxHSceWJzBmKz5W0d08qQDN69CEbzqWfxaJoaTHEIMMhpxGKEzVdh29bYIfdqt7dLly2xVHzgO8h9INyuVk3daoHvL5x2kSIT5+7bI5+VagItZl+52qEOJcftlMu3JcZFadxDs/Pz2KLUZ+Q7yLsVAnz+jpNmwTvnBhiHU4dZuqBieITmLL6spNwY1kQ4g5MsZ0Bnz1ft6V4XmOqnyi+i9CtFjxzbjwxxAp1UlNmL6sSyvHLJ7yCsPoKyMHd72I+xIMYWnD8j43D4MaTe2HCp0x0+XwcdkON0O9ia83lDjZuNc4bCBdUJxQb+qnmaN1nS8s9EprrptOX0Qvh24CbmE/ReDCV9wOtLXDjgc8uihAPY9Q2Qpn7rfk0+JEUpz7unA93dZjaCVrXhwi2lChdZUdsdTLrMOyLAeX7WkmFreERhiIU1OeZFO6hcQenIBS7pesPzhatnj7PCVfFd0onhjYw4i6cgubHUtqqQeDDxCv5l3wgoFMmCcWxpwUNpNS+oe6X0sdiFvkAIX8OUeUWazLNJ9k1B1Y7yU4nukfDo/3C6kNJua3BUSsJccmZT0yqnrF7n2OdEEeL5iDeHVts5IAoDgIFLbnmNZ8Wq0Rn9WsEXwv0vdZAG1GHmXZcDUrKWkwERyEELOtQ/FrB1Y6XvkBKn2r3Qf+CK1kTHly+t+l1IT50vMma/1DkQQv7WLA+6B8W6/IvSsINy9gfnEq/jeC/DNnm6/6BZWfxE/ap4DyZTBJxvvKc4CH3aJawxGOwz9iXk6W+BOTxlEkS6/exFyaQLIsQ8cuk886e/qUY33fC2kEgFqxf+asgAPJwjbuIgeGHQZH8LIYS/NaHfa79Oog9WfwKSL+vlhEu3zu08AP/suu7kSU0Xz8koS8sVdRC+yVMVeD7LiZzxY64wBksjiP91sqTpLGLhTPOPPmS9YvED7hEahyL6UX4Gi24ZHlK7xAlaOEEw5554fRJU3yYJl3+4Kk35TcFacqnm2DZeVi5PJkn7rMUL5zVzufhecZ3RfyHNNHD/F2a8DLHacozySf5LxtamsHc2Yk/rBVPIDWYJEv+lGAJe8rRNOaX7ukE5fG7Wca/7WY53oQuxMO5N21GrBO6LxmUx0kpeA5+1kpjfjl44asUTs4T3Q73NHkeKAb7P2DX7naj+0/uKXmAImchv8lJuyGPIN3VM13sNMI4TyF09nI8CECxQsI0xXfkPDFiz+ZPiWYpNJ7fTfhN8Sbn627u6bmTNp8iaCIcTFsaYTBa9+By98jPpzmIvQOvwsnphhN6gxH3OdxVqh/7dE/5lBfGGQ15/3PykPIyutvJCNGFvLUs7JBHJ8Hx3AOkxyF/WO8xj+EynUGE7b2MoCfsM/Br1wnW2mxwNaH/MAUXME6yDX+Dv9zy7hBM6IT3xBjQ/A50JPZaeGs86SUxIJV66csRnuRuVluX10oOXdtdrZKj3obRZnXkT856W57PG01mcOm88JfEkyCDHw+v6CSAWsyhn+x56fzdpgffnrad/FrClnShY+FYifMUzDzAFzjOffwuEr+tjjHZ9eKmJ4kn+A4aB9eNyyeNA1c8GfP15ItceEns47NdYXEcsVYSiHLgt5F/4ajLDzlbfGeyhObLEpovS2i+LKH5soTmyxKaL0toviyh+bKE5ssSmi9LaL4sofmyhObLEpovS2i+LKH5soTmyxKaL0toviyh+bKE5ssSmi9LaL4sofmyhObLEpovS2i+LKH5soTmyxKaL0toviyh+bKE5ssSmi9LaL4sofmyhObruyf8H/mlF+4O6TXpAAAAAElFTkSuQmCC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9" name="Рисунок 108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964" y="1054001"/>
            <a:ext cx="371414" cy="371414"/>
          </a:xfrm>
          <a:prstGeom prst="rect">
            <a:avLst/>
          </a:prstGeom>
        </p:spPr>
      </p:pic>
      <p:pic>
        <p:nvPicPr>
          <p:cNvPr id="115" name="Рисунок 114"/>
          <p:cNvPicPr/>
          <p:nvPr/>
        </p:nvPicPr>
        <p:blipFill rotWithShape="1">
          <a:blip r:embed="rId5" cstate="print"/>
          <a:srcRect l="14771" t="18040" r="18740" b="18040"/>
          <a:stretch/>
        </p:blipFill>
        <p:spPr bwMode="auto">
          <a:xfrm>
            <a:off x="3454312" y="1957189"/>
            <a:ext cx="470215" cy="382404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030" name="Picture 6" descr="Номинант конкурса - «Каз Тек Инвест»: Мы приносим свет | Национальная  палата предпринимателей Республики Казахстан «Атамекен»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561" y="3764174"/>
            <a:ext cx="1028761" cy="541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928" y="4624564"/>
            <a:ext cx="711236" cy="458862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6506939" y="169736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6506939" y="260265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6506939" y="35732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6506939" y="439233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7038528" y="1728142"/>
            <a:ext cx="931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Тыныс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7038528" y="4423107"/>
            <a:ext cx="2544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Завод им. С.М. Кирова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7038528" y="2479543"/>
            <a:ext cx="3284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Петропавловский завод тяжелого </a:t>
            </a:r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машиностроения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7038528" y="3604012"/>
            <a:ext cx="3284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Авиаремонтный завод № 405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CBF1AB39-2A16-4E19-98EB-135DF316E189}"/>
              </a:ext>
            </a:extLst>
          </p:cNvPr>
          <p:cNvSpPr/>
          <p:nvPr/>
        </p:nvSpPr>
        <p:spPr>
          <a:xfrm>
            <a:off x="7224121" y="1078051"/>
            <a:ext cx="4319068" cy="33855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ОБОРОННАЯ ПРОМЫШЛЕННОСТЬ</a:t>
            </a: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7039417" y="4131517"/>
            <a:ext cx="38701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7039417" y="4949875"/>
            <a:ext cx="3283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7039417" y="2213350"/>
            <a:ext cx="18433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1409545" y="2710376"/>
            <a:ext cx="35353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Казахстанский производитель кремния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Kaz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PV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1476062" y="3456721"/>
            <a:ext cx="4145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2" descr="Логотип компании «Казахстанский производитель кремния Kaz PV», город Алматы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293" y="2873819"/>
            <a:ext cx="771525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3107" y="1060677"/>
            <a:ext cx="330502" cy="355926"/>
          </a:xfrm>
          <a:prstGeom prst="rect">
            <a:avLst/>
          </a:prstGeom>
        </p:spPr>
      </p:pic>
      <p:cxnSp>
        <p:nvCxnSpPr>
          <p:cNvPr id="57" name="Прямая соединительная линия 56"/>
          <p:cNvCxnSpPr/>
          <p:nvPr/>
        </p:nvCxnSpPr>
        <p:spPr>
          <a:xfrm>
            <a:off x="7038528" y="3225888"/>
            <a:ext cx="35779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6" t="391" r="7422" b="23437"/>
          <a:stretch/>
        </p:blipFill>
        <p:spPr>
          <a:xfrm>
            <a:off x="8141962" y="1698232"/>
            <a:ext cx="467509" cy="43002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182"/>
          <a:stretch/>
        </p:blipFill>
        <p:spPr>
          <a:xfrm>
            <a:off x="9979237" y="2602654"/>
            <a:ext cx="485904" cy="443187"/>
          </a:xfrm>
          <a:prstGeom prst="rect">
            <a:avLst/>
          </a:prstGeom>
        </p:spPr>
      </p:pic>
      <p:pic>
        <p:nvPicPr>
          <p:cNvPr id="1034" name="Picture 10" descr="Работа в АО Авиаремонтный завод № 405 - горячие вакансии компании в Алматы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3402" y="3578877"/>
            <a:ext cx="586116" cy="527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АО «Завод им. С. М. Кирова»&amp;quot; - контакты, товары, услуги, цены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2814" y="4348726"/>
            <a:ext cx="740588" cy="57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C285E2D3-2CF8-40CD-B6C6-929800C9F1FC}"/>
              </a:ext>
            </a:extLst>
          </p:cNvPr>
          <p:cNvSpPr txBox="1"/>
          <p:nvPr/>
        </p:nvSpPr>
        <p:spPr>
          <a:xfrm>
            <a:off x="6506939" y="542520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</a:t>
            </a:r>
            <a:endParaRPr lang="en-US" i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53AEF8C-9D4B-4111-8627-8F7520A64178}"/>
              </a:ext>
            </a:extLst>
          </p:cNvPr>
          <p:cNvSpPr txBox="1"/>
          <p:nvPr/>
        </p:nvSpPr>
        <p:spPr>
          <a:xfrm>
            <a:off x="7038528" y="5223966"/>
            <a:ext cx="2544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Казахстан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Парамаунт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Инжиниринг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7039417" y="5982748"/>
            <a:ext cx="34257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96"/>
          <a:stretch/>
        </p:blipFill>
        <p:spPr>
          <a:xfrm>
            <a:off x="9590193" y="5394086"/>
            <a:ext cx="874948" cy="39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17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Широкоэкранный</PresentationFormat>
  <Paragraphs>176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Arial Narrow</vt:lpstr>
      <vt:lpstr>Calibri</vt:lpstr>
      <vt:lpstr>Calibri Light</vt:lpstr>
      <vt:lpstr>Segoe UI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</cp:revision>
  <dcterms:created xsi:type="dcterms:W3CDTF">2022-07-15T06:34:51Z</dcterms:created>
  <dcterms:modified xsi:type="dcterms:W3CDTF">2022-07-15T06:35:13Z</dcterms:modified>
</cp:coreProperties>
</file>